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7" r:id="rId4"/>
    <p:sldId id="259" r:id="rId5"/>
    <p:sldId id="260" r:id="rId6"/>
    <p:sldId id="267" r:id="rId7"/>
    <p:sldId id="261" r:id="rId8"/>
    <p:sldId id="268" r:id="rId9"/>
    <p:sldId id="269" r:id="rId10"/>
    <p:sldId id="262" r:id="rId11"/>
    <p:sldId id="264" r:id="rId12"/>
    <p:sldId id="270" r:id="rId13"/>
    <p:sldId id="263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79"/>
    <p:restoredTop sz="88599"/>
  </p:normalViewPr>
  <p:slideViewPr>
    <p:cSldViewPr snapToGrid="0" snapToObjects="1">
      <p:cViewPr>
        <p:scale>
          <a:sx n="100" d="100"/>
          <a:sy n="100" d="100"/>
        </p:scale>
        <p:origin x="76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8.jpg"/><Relationship Id="rId1" Type="http://schemas.openxmlformats.org/officeDocument/2006/relationships/image" Target="../media/image3.jpeg"/><Relationship Id="rId2" Type="http://schemas.openxmlformats.org/officeDocument/2006/relationships/image" Target="../media/image4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8.jpg"/><Relationship Id="rId1" Type="http://schemas.openxmlformats.org/officeDocument/2006/relationships/image" Target="../media/image3.jpeg"/><Relationship Id="rId2" Type="http://schemas.openxmlformats.org/officeDocument/2006/relationships/image" Target="../media/image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E7AF25-B9D3-B741-9D26-972A4C6EC795}" type="doc">
      <dgm:prSet loTypeId="urn:microsoft.com/office/officeart/2005/8/layout/pList1" loCatId="list" qsTypeId="urn:microsoft.com/office/officeart/2005/8/quickstyle/3D4" qsCatId="3D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04A2DA3E-5F75-5042-ACC6-D2B2334C8347}">
      <dgm:prSet phldrT="[Text]"/>
      <dgm:spPr/>
      <dgm:t>
        <a:bodyPr/>
        <a:lstStyle/>
        <a:p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High Reorder Rates/ Large Carts</a:t>
          </a:r>
        </a:p>
        <a:p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“Whales”</a:t>
          </a:r>
        </a:p>
      </dgm:t>
    </dgm:pt>
    <dgm:pt modelId="{32AF0F01-4A6D-A844-8409-43E81742443A}" type="parTrans" cxnId="{683AC505-72FB-064E-AA02-B69A9A73A85F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B1053950-E995-A841-A992-7E644D63B21B}" type="sibTrans" cxnId="{683AC505-72FB-064E-AA02-B69A9A73A85F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9EDC2D58-93EB-4046-B738-613C8FB33893}">
      <dgm:prSet/>
      <dgm:spPr/>
      <dgm:t>
        <a:bodyPr/>
        <a:lstStyle/>
        <a:p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High Reorder Rates/ Medium Carts </a:t>
          </a:r>
        </a:p>
        <a:p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“Guppies”</a:t>
          </a:r>
          <a:endParaRPr lang="en-US" b="0" i="0" dirty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487416D2-5291-CB40-BD69-F932E5D4E800}" type="parTrans" cxnId="{5E0B81F6-A40E-8847-8339-E45083A84B91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A09273C8-FD9B-D64A-8385-439AFC112DC8}" type="sibTrans" cxnId="{5E0B81F6-A40E-8847-8339-E45083A84B91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D56AD662-1A80-754A-A844-E3AFED0D3AE0}">
      <dgm:prSet/>
      <dgm:spPr/>
      <dgm:t>
        <a:bodyPr/>
        <a:lstStyle/>
        <a:p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High Reorder Rates/ Small Carts </a:t>
          </a:r>
        </a:p>
        <a:p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“Ad Hoc Purchasers”</a:t>
          </a:r>
          <a:endParaRPr lang="en-US" b="0" i="0" dirty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46947CD3-495B-834F-A603-085D4F6CC1CD}" type="parTrans" cxnId="{27650365-5548-C04D-80FA-3DBDFAD34EAE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541899D2-752D-674F-9879-A976618DA214}" type="sibTrans" cxnId="{27650365-5548-C04D-80FA-3DBDFAD34EAE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1432CC2A-2177-4A45-A881-07D61111430D}">
      <dgm:prSet/>
      <dgm:spPr/>
      <dgm:t>
        <a:bodyPr/>
        <a:lstStyle/>
        <a:p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Low Reorder Rates/ Large Carts</a:t>
          </a:r>
        </a:p>
        <a:p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“Explorers</a:t>
          </a:r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”</a:t>
          </a:r>
          <a:endParaRPr lang="en-US" b="0" i="0" dirty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935F4677-FC83-194D-A081-B20267249AF6}" type="parTrans" cxnId="{BB914078-381C-0346-ADA3-EBC87E972F29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74413118-C655-BC4B-A66F-347289D9BBEC}" type="sibTrans" cxnId="{BB914078-381C-0346-ADA3-EBC87E972F29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73BF5505-BE80-0E43-80B9-61AF8317B137}">
      <dgm:prSet/>
      <dgm:spPr/>
      <dgm:t>
        <a:bodyPr/>
        <a:lstStyle/>
        <a:p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Low Reorder Rates/ Medium </a:t>
          </a:r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Carts</a:t>
          </a:r>
        </a:p>
        <a:p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“Average Consumer”</a:t>
          </a:r>
        </a:p>
      </dgm:t>
    </dgm:pt>
    <dgm:pt modelId="{9BBA68AB-4E02-DD4B-9E48-C4B476D82FEB}" type="parTrans" cxnId="{8C381DA7-DC4C-E249-8A0E-7A0F604A3657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4B486250-E1FB-6B4F-BD68-BD2342DC7ED6}" type="sibTrans" cxnId="{8C381DA7-DC4C-E249-8A0E-7A0F604A3657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07A90834-E4C0-5041-98D6-24633F0A61C7}">
      <dgm:prSet/>
      <dgm:spPr/>
      <dgm:t>
        <a:bodyPr/>
        <a:lstStyle/>
        <a:p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Low Reorder Rates/ Small Carts</a:t>
          </a:r>
          <a:b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</a:br>
          <a:r>
            <a:rPr lang="en-US" b="0" i="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“Snap Decision Makers”</a:t>
          </a:r>
          <a:endParaRPr lang="en-US" b="0" i="0" dirty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9EB7121B-8881-9D42-A755-1D6FC31F73CC}" type="parTrans" cxnId="{7FECBD34-6FB6-A444-9B2B-26C05BB8D262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35658A68-26F3-AA4C-A574-4BC8A04AF2BE}" type="sibTrans" cxnId="{7FECBD34-6FB6-A444-9B2B-26C05BB8D262}">
      <dgm:prSet/>
      <dgm:spPr/>
      <dgm:t>
        <a:bodyPr/>
        <a:lstStyle/>
        <a:p>
          <a:endParaRPr lang="en-US" b="0" i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gm:t>
    </dgm:pt>
    <dgm:pt modelId="{BC50CB46-6739-F644-AE10-2DDC1060F172}" type="pres">
      <dgm:prSet presAssocID="{4CE7AF25-B9D3-B741-9D26-972A4C6EC795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4B53AD8-5492-EE48-A5C2-25965B023197}" type="pres">
      <dgm:prSet presAssocID="{04A2DA3E-5F75-5042-ACC6-D2B2334C8347}" presName="compNode" presStyleCnt="0"/>
      <dgm:spPr/>
    </dgm:pt>
    <dgm:pt modelId="{F810320D-EB23-7A4B-B436-A50B3B79A1AC}" type="pres">
      <dgm:prSet presAssocID="{04A2DA3E-5F75-5042-ACC6-D2B2334C8347}" presName="pictRect" presStyleLbl="node1" presStyleIdx="0" presStyleCnt="6" custLinFactNeighborX="7998" custLinFactNeighborY="-102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</dgm:spPr>
      <dgm:t>
        <a:bodyPr/>
        <a:lstStyle/>
        <a:p>
          <a:endParaRPr lang="en-US"/>
        </a:p>
      </dgm:t>
    </dgm:pt>
    <dgm:pt modelId="{479D7E6A-976D-FA44-B3FD-F53EABAA60EB}" type="pres">
      <dgm:prSet presAssocID="{04A2DA3E-5F75-5042-ACC6-D2B2334C8347}" presName="textRect" presStyleLbl="revTx" presStyleIdx="0" presStyleCnt="6" custLinFactNeighborX="7998" custLinFactNeighborY="69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4A0E1F-2295-7647-8454-6CAB3625213F}" type="pres">
      <dgm:prSet presAssocID="{B1053950-E995-A841-A992-7E644D63B21B}" presName="sibTrans" presStyleLbl="sibTrans2D1" presStyleIdx="0" presStyleCnt="0"/>
      <dgm:spPr/>
      <dgm:t>
        <a:bodyPr/>
        <a:lstStyle/>
        <a:p>
          <a:endParaRPr lang="en-US"/>
        </a:p>
      </dgm:t>
    </dgm:pt>
    <dgm:pt modelId="{6F2B91DC-BA6D-6442-A2A1-CE1E90958107}" type="pres">
      <dgm:prSet presAssocID="{9EDC2D58-93EB-4046-B738-613C8FB33893}" presName="compNode" presStyleCnt="0"/>
      <dgm:spPr/>
    </dgm:pt>
    <dgm:pt modelId="{EF73EA66-A7A9-D44E-865A-38049EE48DE2}" type="pres">
      <dgm:prSet presAssocID="{9EDC2D58-93EB-4046-B738-613C8FB33893}" presName="pictRect" presStyleLbl="node1" presStyleIdx="1" presStyleCnt="6" custLinFactNeighborY="-3790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en-US"/>
        </a:p>
      </dgm:t>
    </dgm:pt>
    <dgm:pt modelId="{03111F19-A699-D74D-AE0B-0C8AE1D2D890}" type="pres">
      <dgm:prSet presAssocID="{9EDC2D58-93EB-4046-B738-613C8FB33893}" presName="textRect" presStyleLbl="revTx" presStyleIdx="1" presStyleCnt="6" custScaleX="113759" custLinFactNeighborY="69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40988E-3704-4E45-9674-BAF16996A812}" type="pres">
      <dgm:prSet presAssocID="{A09273C8-FD9B-D64A-8385-439AFC112DC8}" presName="sibTrans" presStyleLbl="sibTrans2D1" presStyleIdx="0" presStyleCnt="0"/>
      <dgm:spPr/>
      <dgm:t>
        <a:bodyPr/>
        <a:lstStyle/>
        <a:p>
          <a:endParaRPr lang="en-US"/>
        </a:p>
      </dgm:t>
    </dgm:pt>
    <dgm:pt modelId="{396A6AE4-FB37-0244-9DF7-EAAEAFCCB1D6}" type="pres">
      <dgm:prSet presAssocID="{D56AD662-1A80-754A-A844-E3AFED0D3AE0}" presName="compNode" presStyleCnt="0"/>
      <dgm:spPr/>
    </dgm:pt>
    <dgm:pt modelId="{A9ED7B46-3E03-A14F-BCCB-2BC7FC49C5CE}" type="pres">
      <dgm:prSet presAssocID="{D56AD662-1A80-754A-A844-E3AFED0D3AE0}" presName="pictRect" presStyleLbl="node1" presStyleIdx="2" presStyleCnt="6" custLinFactNeighborX="-6265" custLinFactNeighborY="2416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62" b="-2938"/>
          </a:stretch>
        </a:blipFill>
      </dgm:spPr>
      <dgm:t>
        <a:bodyPr/>
        <a:lstStyle/>
        <a:p>
          <a:endParaRPr lang="en-US"/>
        </a:p>
      </dgm:t>
    </dgm:pt>
    <dgm:pt modelId="{4AF675E8-9C88-F141-B8B4-78263D19F0AD}" type="pres">
      <dgm:prSet presAssocID="{D56AD662-1A80-754A-A844-E3AFED0D3AE0}" presName="textRect" presStyleLbl="revTx" presStyleIdx="2" presStyleCnt="6" custLinFactNeighborX="-2197" custLinFactNeighborY="883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8A4571-C9BF-6B4F-96A3-46FD1D974D59}" type="pres">
      <dgm:prSet presAssocID="{541899D2-752D-674F-9879-A976618DA214}" presName="sibTrans" presStyleLbl="sibTrans2D1" presStyleIdx="0" presStyleCnt="0"/>
      <dgm:spPr/>
      <dgm:t>
        <a:bodyPr/>
        <a:lstStyle/>
        <a:p>
          <a:endParaRPr lang="en-US"/>
        </a:p>
      </dgm:t>
    </dgm:pt>
    <dgm:pt modelId="{CC7B2F58-DB49-E34C-A82D-FF808557955F}" type="pres">
      <dgm:prSet presAssocID="{1432CC2A-2177-4A45-A881-07D61111430D}" presName="compNode" presStyleCnt="0"/>
      <dgm:spPr/>
    </dgm:pt>
    <dgm:pt modelId="{213899D1-D714-954D-8CA2-C1D662DD2CBC}" type="pres">
      <dgm:prSet presAssocID="{1432CC2A-2177-4A45-A881-07D61111430D}" presName="pictRect" presStyleLbl="node1" presStyleIdx="3" presStyleCnt="6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119" t="1475" r="-1119" b="-97475"/>
          </a:stretch>
        </a:blipFill>
      </dgm:spPr>
      <dgm:t>
        <a:bodyPr/>
        <a:lstStyle/>
        <a:p>
          <a:endParaRPr lang="en-US"/>
        </a:p>
      </dgm:t>
    </dgm:pt>
    <dgm:pt modelId="{ACC84FDE-70A5-6B4B-80CA-B842ECE7AF7B}" type="pres">
      <dgm:prSet presAssocID="{1432CC2A-2177-4A45-A881-07D61111430D}" presName="textRect" presStyleLbl="revTx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5D7EC5-4E76-9D45-B3F9-BB7571583CB2}" type="pres">
      <dgm:prSet presAssocID="{74413118-C655-BC4B-A66F-347289D9BBEC}" presName="sibTrans" presStyleLbl="sibTrans2D1" presStyleIdx="0" presStyleCnt="0"/>
      <dgm:spPr/>
      <dgm:t>
        <a:bodyPr/>
        <a:lstStyle/>
        <a:p>
          <a:endParaRPr lang="en-US"/>
        </a:p>
      </dgm:t>
    </dgm:pt>
    <dgm:pt modelId="{17AF7E89-5206-6E4F-B411-7C4ED028A890}" type="pres">
      <dgm:prSet presAssocID="{73BF5505-BE80-0E43-80B9-61AF8317B137}" presName="compNode" presStyleCnt="0"/>
      <dgm:spPr/>
    </dgm:pt>
    <dgm:pt modelId="{E1CA9580-B903-684E-A33F-14048A0C8518}" type="pres">
      <dgm:prSet presAssocID="{73BF5505-BE80-0E43-80B9-61AF8317B137}" presName="pictRect" presStyleLbl="node1" presStyleIdx="4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5000" r="-15000"/>
          </a:stretch>
        </a:blipFill>
      </dgm:spPr>
      <dgm:t>
        <a:bodyPr/>
        <a:lstStyle/>
        <a:p>
          <a:endParaRPr lang="en-US"/>
        </a:p>
      </dgm:t>
    </dgm:pt>
    <dgm:pt modelId="{24B251BC-63A8-0C4E-9934-22C190D9F872}" type="pres">
      <dgm:prSet presAssocID="{73BF5505-BE80-0E43-80B9-61AF8317B137}" presName="textRect" presStyleLbl="revTx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8E732B-3557-9844-A92F-0A48742C3006}" type="pres">
      <dgm:prSet presAssocID="{4B486250-E1FB-6B4F-BD68-BD2342DC7ED6}" presName="sibTrans" presStyleLbl="sibTrans2D1" presStyleIdx="0" presStyleCnt="0"/>
      <dgm:spPr/>
      <dgm:t>
        <a:bodyPr/>
        <a:lstStyle/>
        <a:p>
          <a:endParaRPr lang="en-US"/>
        </a:p>
      </dgm:t>
    </dgm:pt>
    <dgm:pt modelId="{0E6D8362-8981-2443-BB9A-B1EC539B9421}" type="pres">
      <dgm:prSet presAssocID="{07A90834-E4C0-5041-98D6-24633F0A61C7}" presName="compNode" presStyleCnt="0"/>
      <dgm:spPr/>
    </dgm:pt>
    <dgm:pt modelId="{73E9E30D-4C9A-FA41-B718-3E97342685EB}" type="pres">
      <dgm:prSet presAssocID="{07A90834-E4C0-5041-98D6-24633F0A61C7}" presName="pictRect" presStyleLbl="node1" presStyleIdx="5" presStyleCnt="6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  <dgm:t>
        <a:bodyPr/>
        <a:lstStyle/>
        <a:p>
          <a:endParaRPr lang="en-US"/>
        </a:p>
      </dgm:t>
    </dgm:pt>
    <dgm:pt modelId="{00D7207C-C2BE-004E-9361-C84ED4E4DDD8}" type="pres">
      <dgm:prSet presAssocID="{07A90834-E4C0-5041-98D6-24633F0A61C7}" presName="textRect" presStyleLbl="revTx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FECBD34-6FB6-A444-9B2B-26C05BB8D262}" srcId="{4CE7AF25-B9D3-B741-9D26-972A4C6EC795}" destId="{07A90834-E4C0-5041-98D6-24633F0A61C7}" srcOrd="5" destOrd="0" parTransId="{9EB7121B-8881-9D42-A755-1D6FC31F73CC}" sibTransId="{35658A68-26F3-AA4C-A574-4BC8A04AF2BE}"/>
    <dgm:cxn modelId="{683AC505-72FB-064E-AA02-B69A9A73A85F}" srcId="{4CE7AF25-B9D3-B741-9D26-972A4C6EC795}" destId="{04A2DA3E-5F75-5042-ACC6-D2B2334C8347}" srcOrd="0" destOrd="0" parTransId="{32AF0F01-4A6D-A844-8409-43E81742443A}" sibTransId="{B1053950-E995-A841-A992-7E644D63B21B}"/>
    <dgm:cxn modelId="{F373638F-6A2D-7041-914F-6EAC59340190}" type="presOf" srcId="{73BF5505-BE80-0E43-80B9-61AF8317B137}" destId="{24B251BC-63A8-0C4E-9934-22C190D9F872}" srcOrd="0" destOrd="0" presId="urn:microsoft.com/office/officeart/2005/8/layout/pList1"/>
    <dgm:cxn modelId="{10CFE8FE-AA10-0344-A67E-CF3843EF84AA}" type="presOf" srcId="{B1053950-E995-A841-A992-7E644D63B21B}" destId="{544A0E1F-2295-7647-8454-6CAB3625213F}" srcOrd="0" destOrd="0" presId="urn:microsoft.com/office/officeart/2005/8/layout/pList1"/>
    <dgm:cxn modelId="{F6457602-61A2-624B-A501-8077E6632E10}" type="presOf" srcId="{4B486250-E1FB-6B4F-BD68-BD2342DC7ED6}" destId="{2D8E732B-3557-9844-A92F-0A48742C3006}" srcOrd="0" destOrd="0" presId="urn:microsoft.com/office/officeart/2005/8/layout/pList1"/>
    <dgm:cxn modelId="{A645470D-4F3E-3D41-8A5D-5E7665315511}" type="presOf" srcId="{9EDC2D58-93EB-4046-B738-613C8FB33893}" destId="{03111F19-A699-D74D-AE0B-0C8AE1D2D890}" srcOrd="0" destOrd="0" presId="urn:microsoft.com/office/officeart/2005/8/layout/pList1"/>
    <dgm:cxn modelId="{D09503BD-052E-7F4A-ABC8-97DEA058E086}" type="presOf" srcId="{04A2DA3E-5F75-5042-ACC6-D2B2334C8347}" destId="{479D7E6A-976D-FA44-B3FD-F53EABAA60EB}" srcOrd="0" destOrd="0" presId="urn:microsoft.com/office/officeart/2005/8/layout/pList1"/>
    <dgm:cxn modelId="{8C381DA7-DC4C-E249-8A0E-7A0F604A3657}" srcId="{4CE7AF25-B9D3-B741-9D26-972A4C6EC795}" destId="{73BF5505-BE80-0E43-80B9-61AF8317B137}" srcOrd="4" destOrd="0" parTransId="{9BBA68AB-4E02-DD4B-9E48-C4B476D82FEB}" sibTransId="{4B486250-E1FB-6B4F-BD68-BD2342DC7ED6}"/>
    <dgm:cxn modelId="{F867B505-ACA6-4144-B1E9-A7D3C8615BB0}" type="presOf" srcId="{A09273C8-FD9B-D64A-8385-439AFC112DC8}" destId="{1940988E-3704-4E45-9674-BAF16996A812}" srcOrd="0" destOrd="0" presId="urn:microsoft.com/office/officeart/2005/8/layout/pList1"/>
    <dgm:cxn modelId="{BB914078-381C-0346-ADA3-EBC87E972F29}" srcId="{4CE7AF25-B9D3-B741-9D26-972A4C6EC795}" destId="{1432CC2A-2177-4A45-A881-07D61111430D}" srcOrd="3" destOrd="0" parTransId="{935F4677-FC83-194D-A081-B20267249AF6}" sibTransId="{74413118-C655-BC4B-A66F-347289D9BBEC}"/>
    <dgm:cxn modelId="{1946D047-1D21-D145-AADF-AB84F2A757E3}" type="presOf" srcId="{4CE7AF25-B9D3-B741-9D26-972A4C6EC795}" destId="{BC50CB46-6739-F644-AE10-2DDC1060F172}" srcOrd="0" destOrd="0" presId="urn:microsoft.com/office/officeart/2005/8/layout/pList1"/>
    <dgm:cxn modelId="{21531B82-3B8B-724F-A8C5-699CF49BEDC3}" type="presOf" srcId="{541899D2-752D-674F-9879-A976618DA214}" destId="{088A4571-C9BF-6B4F-96A3-46FD1D974D59}" srcOrd="0" destOrd="0" presId="urn:microsoft.com/office/officeart/2005/8/layout/pList1"/>
    <dgm:cxn modelId="{8C9961E9-A3E5-B64B-BDB3-4F358811BBFA}" type="presOf" srcId="{07A90834-E4C0-5041-98D6-24633F0A61C7}" destId="{00D7207C-C2BE-004E-9361-C84ED4E4DDD8}" srcOrd="0" destOrd="0" presId="urn:microsoft.com/office/officeart/2005/8/layout/pList1"/>
    <dgm:cxn modelId="{27650365-5548-C04D-80FA-3DBDFAD34EAE}" srcId="{4CE7AF25-B9D3-B741-9D26-972A4C6EC795}" destId="{D56AD662-1A80-754A-A844-E3AFED0D3AE0}" srcOrd="2" destOrd="0" parTransId="{46947CD3-495B-834F-A603-085D4F6CC1CD}" sibTransId="{541899D2-752D-674F-9879-A976618DA214}"/>
    <dgm:cxn modelId="{5E0B81F6-A40E-8847-8339-E45083A84B91}" srcId="{4CE7AF25-B9D3-B741-9D26-972A4C6EC795}" destId="{9EDC2D58-93EB-4046-B738-613C8FB33893}" srcOrd="1" destOrd="0" parTransId="{487416D2-5291-CB40-BD69-F932E5D4E800}" sibTransId="{A09273C8-FD9B-D64A-8385-439AFC112DC8}"/>
    <dgm:cxn modelId="{CABBE6D8-3E9F-784F-8792-5474F209EBAA}" type="presOf" srcId="{1432CC2A-2177-4A45-A881-07D61111430D}" destId="{ACC84FDE-70A5-6B4B-80CA-B842ECE7AF7B}" srcOrd="0" destOrd="0" presId="urn:microsoft.com/office/officeart/2005/8/layout/pList1"/>
    <dgm:cxn modelId="{AF48EB17-3B00-D940-82F2-472C17FA4873}" type="presOf" srcId="{D56AD662-1A80-754A-A844-E3AFED0D3AE0}" destId="{4AF675E8-9C88-F141-B8B4-78263D19F0AD}" srcOrd="0" destOrd="0" presId="urn:microsoft.com/office/officeart/2005/8/layout/pList1"/>
    <dgm:cxn modelId="{96D0F77C-B196-794F-BE08-AC1EBF57119F}" type="presOf" srcId="{74413118-C655-BC4B-A66F-347289D9BBEC}" destId="{D25D7EC5-4E76-9D45-B3F9-BB7571583CB2}" srcOrd="0" destOrd="0" presId="urn:microsoft.com/office/officeart/2005/8/layout/pList1"/>
    <dgm:cxn modelId="{1D24CB05-CD93-7F4B-985A-7FE25B598A5E}" type="presParOf" srcId="{BC50CB46-6739-F644-AE10-2DDC1060F172}" destId="{64B53AD8-5492-EE48-A5C2-25965B023197}" srcOrd="0" destOrd="0" presId="urn:microsoft.com/office/officeart/2005/8/layout/pList1"/>
    <dgm:cxn modelId="{5B800EB7-6378-8644-839D-8DFC86FCA0CF}" type="presParOf" srcId="{64B53AD8-5492-EE48-A5C2-25965B023197}" destId="{F810320D-EB23-7A4B-B436-A50B3B79A1AC}" srcOrd="0" destOrd="0" presId="urn:microsoft.com/office/officeart/2005/8/layout/pList1"/>
    <dgm:cxn modelId="{E69552EB-E15A-654F-B335-47F3374002FB}" type="presParOf" srcId="{64B53AD8-5492-EE48-A5C2-25965B023197}" destId="{479D7E6A-976D-FA44-B3FD-F53EABAA60EB}" srcOrd="1" destOrd="0" presId="urn:microsoft.com/office/officeart/2005/8/layout/pList1"/>
    <dgm:cxn modelId="{4A9D68FC-3F08-F346-8CB3-EE38FB128DDD}" type="presParOf" srcId="{BC50CB46-6739-F644-AE10-2DDC1060F172}" destId="{544A0E1F-2295-7647-8454-6CAB3625213F}" srcOrd="1" destOrd="0" presId="urn:microsoft.com/office/officeart/2005/8/layout/pList1"/>
    <dgm:cxn modelId="{D5206CA6-41F3-F942-990C-AD2C8B6797D9}" type="presParOf" srcId="{BC50CB46-6739-F644-AE10-2DDC1060F172}" destId="{6F2B91DC-BA6D-6442-A2A1-CE1E90958107}" srcOrd="2" destOrd="0" presId="urn:microsoft.com/office/officeart/2005/8/layout/pList1"/>
    <dgm:cxn modelId="{9112D33F-EE24-8845-A141-9B415701184C}" type="presParOf" srcId="{6F2B91DC-BA6D-6442-A2A1-CE1E90958107}" destId="{EF73EA66-A7A9-D44E-865A-38049EE48DE2}" srcOrd="0" destOrd="0" presId="urn:microsoft.com/office/officeart/2005/8/layout/pList1"/>
    <dgm:cxn modelId="{9B23E326-C956-D946-A435-43F2ECD58553}" type="presParOf" srcId="{6F2B91DC-BA6D-6442-A2A1-CE1E90958107}" destId="{03111F19-A699-D74D-AE0B-0C8AE1D2D890}" srcOrd="1" destOrd="0" presId="urn:microsoft.com/office/officeart/2005/8/layout/pList1"/>
    <dgm:cxn modelId="{DDA55D01-83BB-474A-99EB-02E0DF9BFD17}" type="presParOf" srcId="{BC50CB46-6739-F644-AE10-2DDC1060F172}" destId="{1940988E-3704-4E45-9674-BAF16996A812}" srcOrd="3" destOrd="0" presId="urn:microsoft.com/office/officeart/2005/8/layout/pList1"/>
    <dgm:cxn modelId="{A27306E5-8409-124E-8D18-B62949CCCC77}" type="presParOf" srcId="{BC50CB46-6739-F644-AE10-2DDC1060F172}" destId="{396A6AE4-FB37-0244-9DF7-EAAEAFCCB1D6}" srcOrd="4" destOrd="0" presId="urn:microsoft.com/office/officeart/2005/8/layout/pList1"/>
    <dgm:cxn modelId="{69BBB72A-9C0B-0142-85B5-010FA66DE315}" type="presParOf" srcId="{396A6AE4-FB37-0244-9DF7-EAAEAFCCB1D6}" destId="{A9ED7B46-3E03-A14F-BCCB-2BC7FC49C5CE}" srcOrd="0" destOrd="0" presId="urn:microsoft.com/office/officeart/2005/8/layout/pList1"/>
    <dgm:cxn modelId="{5515004C-5B33-7748-A536-33AD96641ED1}" type="presParOf" srcId="{396A6AE4-FB37-0244-9DF7-EAAEAFCCB1D6}" destId="{4AF675E8-9C88-F141-B8B4-78263D19F0AD}" srcOrd="1" destOrd="0" presId="urn:microsoft.com/office/officeart/2005/8/layout/pList1"/>
    <dgm:cxn modelId="{DA0F8BC2-2C21-1B4F-A0D3-20A0058625DB}" type="presParOf" srcId="{BC50CB46-6739-F644-AE10-2DDC1060F172}" destId="{088A4571-C9BF-6B4F-96A3-46FD1D974D59}" srcOrd="5" destOrd="0" presId="urn:microsoft.com/office/officeart/2005/8/layout/pList1"/>
    <dgm:cxn modelId="{329A43AD-E97D-7C4F-9632-BFCA836A1178}" type="presParOf" srcId="{BC50CB46-6739-F644-AE10-2DDC1060F172}" destId="{CC7B2F58-DB49-E34C-A82D-FF808557955F}" srcOrd="6" destOrd="0" presId="urn:microsoft.com/office/officeart/2005/8/layout/pList1"/>
    <dgm:cxn modelId="{97E8955A-31BB-BD4D-A13E-6BEFBC2EFC33}" type="presParOf" srcId="{CC7B2F58-DB49-E34C-A82D-FF808557955F}" destId="{213899D1-D714-954D-8CA2-C1D662DD2CBC}" srcOrd="0" destOrd="0" presId="urn:microsoft.com/office/officeart/2005/8/layout/pList1"/>
    <dgm:cxn modelId="{8B211E0E-D14B-5E44-AF72-884FA5154335}" type="presParOf" srcId="{CC7B2F58-DB49-E34C-A82D-FF808557955F}" destId="{ACC84FDE-70A5-6B4B-80CA-B842ECE7AF7B}" srcOrd="1" destOrd="0" presId="urn:microsoft.com/office/officeart/2005/8/layout/pList1"/>
    <dgm:cxn modelId="{A8F36501-0259-7D4A-912C-91DDAA5D5F91}" type="presParOf" srcId="{BC50CB46-6739-F644-AE10-2DDC1060F172}" destId="{D25D7EC5-4E76-9D45-B3F9-BB7571583CB2}" srcOrd="7" destOrd="0" presId="urn:microsoft.com/office/officeart/2005/8/layout/pList1"/>
    <dgm:cxn modelId="{E874AC83-8009-B24E-9895-A02CD5A57BE0}" type="presParOf" srcId="{BC50CB46-6739-F644-AE10-2DDC1060F172}" destId="{17AF7E89-5206-6E4F-B411-7C4ED028A890}" srcOrd="8" destOrd="0" presId="urn:microsoft.com/office/officeart/2005/8/layout/pList1"/>
    <dgm:cxn modelId="{C06043FC-4DE2-C549-A160-E0E6E23185FF}" type="presParOf" srcId="{17AF7E89-5206-6E4F-B411-7C4ED028A890}" destId="{E1CA9580-B903-684E-A33F-14048A0C8518}" srcOrd="0" destOrd="0" presId="urn:microsoft.com/office/officeart/2005/8/layout/pList1"/>
    <dgm:cxn modelId="{9EFEAD6C-3D9B-6740-A827-64778DA31DFD}" type="presParOf" srcId="{17AF7E89-5206-6E4F-B411-7C4ED028A890}" destId="{24B251BC-63A8-0C4E-9934-22C190D9F872}" srcOrd="1" destOrd="0" presId="urn:microsoft.com/office/officeart/2005/8/layout/pList1"/>
    <dgm:cxn modelId="{5B5697F1-3777-1845-8208-3C478AEA7EF8}" type="presParOf" srcId="{BC50CB46-6739-F644-AE10-2DDC1060F172}" destId="{2D8E732B-3557-9844-A92F-0A48742C3006}" srcOrd="9" destOrd="0" presId="urn:microsoft.com/office/officeart/2005/8/layout/pList1"/>
    <dgm:cxn modelId="{AEFA6A3C-57A8-4B40-AD2F-6BDE0398280D}" type="presParOf" srcId="{BC50CB46-6739-F644-AE10-2DDC1060F172}" destId="{0E6D8362-8981-2443-BB9A-B1EC539B9421}" srcOrd="10" destOrd="0" presId="urn:microsoft.com/office/officeart/2005/8/layout/pList1"/>
    <dgm:cxn modelId="{593FC869-F99E-6443-8DDF-193828BC4F21}" type="presParOf" srcId="{0E6D8362-8981-2443-BB9A-B1EC539B9421}" destId="{73E9E30D-4C9A-FA41-B718-3E97342685EB}" srcOrd="0" destOrd="0" presId="urn:microsoft.com/office/officeart/2005/8/layout/pList1"/>
    <dgm:cxn modelId="{44560E90-8B97-3248-916B-EE5ED6A95847}" type="presParOf" srcId="{0E6D8362-8981-2443-BB9A-B1EC539B9421}" destId="{00D7207C-C2BE-004E-9361-C84ED4E4DDD8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10320D-EB23-7A4B-B436-A50B3B79A1AC}">
      <dsp:nvSpPr>
        <dsp:cNvPr id="0" name=""/>
        <dsp:cNvSpPr/>
      </dsp:nvSpPr>
      <dsp:spPr>
        <a:xfrm>
          <a:off x="279395" y="0"/>
          <a:ext cx="2198123" cy="1514507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9D7E6A-976D-FA44-B3FD-F53EABAA60EB}">
      <dsp:nvSpPr>
        <dsp:cNvPr id="0" name=""/>
        <dsp:cNvSpPr/>
      </dsp:nvSpPr>
      <dsp:spPr>
        <a:xfrm>
          <a:off x="279395" y="1571955"/>
          <a:ext cx="2198123" cy="8155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High Reorder Rates/ Large Carts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“Whales”</a:t>
          </a:r>
        </a:p>
      </dsp:txBody>
      <dsp:txXfrm>
        <a:off x="279395" y="1571955"/>
        <a:ext cx="2198123" cy="815503"/>
      </dsp:txXfrm>
    </dsp:sp>
    <dsp:sp modelId="{EF73EA66-A7A9-D44E-865A-38049EE48DE2}">
      <dsp:nvSpPr>
        <dsp:cNvPr id="0" name=""/>
        <dsp:cNvSpPr/>
      </dsp:nvSpPr>
      <dsp:spPr>
        <a:xfrm>
          <a:off x="2672838" y="0"/>
          <a:ext cx="2198123" cy="1514507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111F19-A699-D74D-AE0B-0C8AE1D2D890}">
      <dsp:nvSpPr>
        <dsp:cNvPr id="0" name=""/>
        <dsp:cNvSpPr/>
      </dsp:nvSpPr>
      <dsp:spPr>
        <a:xfrm>
          <a:off x="2521618" y="1571955"/>
          <a:ext cx="2500563" cy="8155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High Reorder Rates/ Medium Carts 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“Guppies”</a:t>
          </a:r>
          <a:endParaRPr lang="en-US" sz="1100" b="0" i="0" kern="1200" dirty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sp:txBody>
      <dsp:txXfrm>
        <a:off x="2521618" y="1571955"/>
        <a:ext cx="2500563" cy="815503"/>
      </dsp:txXfrm>
    </dsp:sp>
    <dsp:sp modelId="{A9ED7B46-3E03-A14F-BCCB-2BC7FC49C5CE}">
      <dsp:nvSpPr>
        <dsp:cNvPr id="0" name=""/>
        <dsp:cNvSpPr/>
      </dsp:nvSpPr>
      <dsp:spPr>
        <a:xfrm>
          <a:off x="5104373" y="37189"/>
          <a:ext cx="2198123" cy="1514507"/>
        </a:xfrm>
        <a:prstGeom prst="round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62" b="-2938"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F675E8-9C88-F141-B8B4-78263D19F0AD}">
      <dsp:nvSpPr>
        <dsp:cNvPr id="0" name=""/>
        <dsp:cNvSpPr/>
      </dsp:nvSpPr>
      <dsp:spPr>
        <a:xfrm>
          <a:off x="5193793" y="1587180"/>
          <a:ext cx="2198123" cy="8155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High Reorder Rates/ Small Carts 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“Ad Hoc Purchasers”</a:t>
          </a:r>
          <a:endParaRPr lang="en-US" sz="1100" b="0" i="0" kern="1200" dirty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sp:txBody>
      <dsp:txXfrm>
        <a:off x="5193793" y="1587180"/>
        <a:ext cx="2198123" cy="815503"/>
      </dsp:txXfrm>
    </dsp:sp>
    <dsp:sp modelId="{213899D1-D714-954D-8CA2-C1D662DD2CBC}">
      <dsp:nvSpPr>
        <dsp:cNvPr id="0" name=""/>
        <dsp:cNvSpPr/>
      </dsp:nvSpPr>
      <dsp:spPr>
        <a:xfrm>
          <a:off x="254809" y="2550422"/>
          <a:ext cx="2198123" cy="1514507"/>
        </a:xfrm>
        <a:prstGeom prst="round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119" t="1475" r="-1119" b="-97475"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C84FDE-70A5-6B4B-80CA-B842ECE7AF7B}">
      <dsp:nvSpPr>
        <dsp:cNvPr id="0" name=""/>
        <dsp:cNvSpPr/>
      </dsp:nvSpPr>
      <dsp:spPr>
        <a:xfrm>
          <a:off x="254809" y="4064929"/>
          <a:ext cx="2198123" cy="8155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Low Reorder Rates/ Large Carts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“Explorers</a:t>
          </a: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”</a:t>
          </a:r>
          <a:endParaRPr lang="en-US" sz="1100" b="0" i="0" kern="1200" dirty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sp:txBody>
      <dsp:txXfrm>
        <a:off x="254809" y="4064929"/>
        <a:ext cx="2198123" cy="815503"/>
      </dsp:txXfrm>
    </dsp:sp>
    <dsp:sp modelId="{E1CA9580-B903-684E-A33F-14048A0C8518}">
      <dsp:nvSpPr>
        <dsp:cNvPr id="0" name=""/>
        <dsp:cNvSpPr/>
      </dsp:nvSpPr>
      <dsp:spPr>
        <a:xfrm>
          <a:off x="2672838" y="2550422"/>
          <a:ext cx="2198123" cy="1514507"/>
        </a:xfrm>
        <a:prstGeom prst="round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5000" r="-15000"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B251BC-63A8-0C4E-9934-22C190D9F872}">
      <dsp:nvSpPr>
        <dsp:cNvPr id="0" name=""/>
        <dsp:cNvSpPr/>
      </dsp:nvSpPr>
      <dsp:spPr>
        <a:xfrm>
          <a:off x="2672838" y="4064929"/>
          <a:ext cx="2198123" cy="8155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Low Reorder Rates/ Medium </a:t>
          </a: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Carts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“Average Consumer”</a:t>
          </a:r>
        </a:p>
      </dsp:txBody>
      <dsp:txXfrm>
        <a:off x="2672838" y="4064929"/>
        <a:ext cx="2198123" cy="815503"/>
      </dsp:txXfrm>
    </dsp:sp>
    <dsp:sp modelId="{73E9E30D-4C9A-FA41-B718-3E97342685EB}">
      <dsp:nvSpPr>
        <dsp:cNvPr id="0" name=""/>
        <dsp:cNvSpPr/>
      </dsp:nvSpPr>
      <dsp:spPr>
        <a:xfrm>
          <a:off x="5090866" y="2550422"/>
          <a:ext cx="2198123" cy="1514507"/>
        </a:xfrm>
        <a:prstGeom prst="round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7207C-C2BE-004E-9361-C84ED4E4DDD8}">
      <dsp:nvSpPr>
        <dsp:cNvPr id="0" name=""/>
        <dsp:cNvSpPr/>
      </dsp:nvSpPr>
      <dsp:spPr>
        <a:xfrm>
          <a:off x="5090866" y="4064929"/>
          <a:ext cx="2198123" cy="8155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0" numCol="1" spcCol="1270" anchor="t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Low Reorder Rates/ Small Carts</a:t>
          </a:r>
          <a:b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</a:br>
          <a:r>
            <a:rPr lang="en-US" sz="1100" b="0" i="0" kern="1200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rPr>
            <a:t>“Snap Decision Makers”</a:t>
          </a:r>
          <a:endParaRPr lang="en-US" sz="1100" b="0" i="0" kern="1200" dirty="0">
            <a:solidFill>
              <a:schemeClr val="accent2"/>
            </a:solidFill>
            <a:latin typeface="Songti TC" charset="-120"/>
            <a:ea typeface="Songti TC" charset="-120"/>
            <a:cs typeface="Songti TC" charset="-120"/>
          </a:endParaRPr>
        </a:p>
      </dsp:txBody>
      <dsp:txXfrm>
        <a:off x="5090866" y="4064929"/>
        <a:ext cx="2198123" cy="8155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tiff>
</file>

<file path=ppt/media/image10.tiff>
</file>

<file path=ppt/media/image11.png>
</file>

<file path=ppt/media/image12.png>
</file>

<file path=ppt/media/image2.tiff>
</file>

<file path=ppt/media/image3.jpe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9F71B5-F89D-6D4C-8D45-8836438B2BA9}" type="datetimeFigureOut">
              <a:rPr lang="en-US" smtClean="0"/>
              <a:t>8/1/17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DBF51-8EDC-BB47-B2CB-76034246C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457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 reorder</a:t>
            </a:r>
            <a:r>
              <a:rPr lang="en-US" baseline="0" dirty="0" smtClean="0"/>
              <a:t> = more patterned behaviors </a:t>
            </a:r>
          </a:p>
          <a:p>
            <a:endParaRPr lang="en-US" baseline="0" dirty="0" smtClean="0"/>
          </a:p>
          <a:p>
            <a:r>
              <a:rPr lang="en-US" baseline="0" dirty="0" smtClean="0"/>
              <a:t>Low reorder = more exploratory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Instacart</a:t>
            </a:r>
            <a:r>
              <a:rPr lang="en-US" baseline="0" dirty="0" smtClean="0"/>
              <a:t> revenue model </a:t>
            </a:r>
            <a:r>
              <a:rPr lang="mr-IN" baseline="0" dirty="0" smtClean="0"/>
              <a:t>–</a:t>
            </a:r>
            <a:r>
              <a:rPr lang="en-US" baseline="0" dirty="0" smtClean="0"/>
              <a:t> some have markups + delivery fees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DBF51-8EDC-BB47-B2CB-76034246C1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81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DBF51-8EDC-BB47-B2CB-76034246C1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8847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same classifier refit on model multiple times to try</a:t>
            </a:r>
            <a:r>
              <a:rPr lang="en-US" baseline="0" dirty="0" smtClean="0"/>
              <a:t> to accommodate difficult to classify cases. Adjusts weights of incorrectly classified instances (Decision Trees)\</a:t>
            </a:r>
          </a:p>
          <a:p>
            <a:r>
              <a:rPr lang="en-US" baseline="0" dirty="0" smtClean="0"/>
              <a:t>Tended to </a:t>
            </a:r>
            <a:r>
              <a:rPr lang="en-US" baseline="0" dirty="0" err="1" smtClean="0"/>
              <a:t>overfit</a:t>
            </a:r>
            <a:r>
              <a:rPr lang="en-US" baseline="0" dirty="0" smtClean="0"/>
              <a:t>, thus low accuracy rates</a:t>
            </a:r>
          </a:p>
          <a:p>
            <a:r>
              <a:rPr lang="en-US" baseline="0" dirty="0" smtClean="0"/>
              <a:t>Gradient  Boosting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DBF51-8EDC-BB47-B2CB-76034246C1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94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same classifier refit on model multiple times to try</a:t>
            </a:r>
            <a:r>
              <a:rPr lang="en-US" baseline="0" dirty="0" smtClean="0"/>
              <a:t> to accommodate difficult to classify cases. Adjusts weights of incorrectly classified instances (Decision Trees)\</a:t>
            </a:r>
          </a:p>
          <a:p>
            <a:r>
              <a:rPr lang="en-US" baseline="0" dirty="0" smtClean="0"/>
              <a:t>Tended to </a:t>
            </a:r>
            <a:r>
              <a:rPr lang="en-US" baseline="0" dirty="0" err="1" smtClean="0"/>
              <a:t>overfit</a:t>
            </a:r>
            <a:r>
              <a:rPr lang="en-US" baseline="0" dirty="0" smtClean="0"/>
              <a:t>, thus low accuracy rates; </a:t>
            </a:r>
          </a:p>
          <a:p>
            <a:r>
              <a:rPr lang="en-US" baseline="0" dirty="0" smtClean="0"/>
              <a:t>Gradient Boosting </a:t>
            </a:r>
            <a:r>
              <a:rPr lang="mr-IN" baseline="0" dirty="0" smtClean="0"/>
              <a:t>–</a:t>
            </a:r>
            <a:r>
              <a:rPr lang="en-US" baseline="0" dirty="0" smtClean="0"/>
              <a:t> same but </a:t>
            </a:r>
            <a:r>
              <a:rPr lang="en-US" baseline="0" smtClean="0"/>
              <a:t>to minimize MSE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DBF51-8EDC-BB47-B2CB-76034246C1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54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Grid searched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DBF51-8EDC-BB47-B2CB-76034246C1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84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Focus on recall since we want to capture</a:t>
            </a:r>
            <a:r>
              <a:rPr lang="en-US" baseline="0" dirty="0" smtClean="0"/>
              <a:t> as many at top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DBF51-8EDC-BB47-B2CB-76034246C1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495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DBF51-8EDC-BB47-B2CB-76034246C1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0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sz="12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Target product recommendations 11-5PM Mon &amp; Tues to encourage cart additions</a:t>
            </a:r>
          </a:p>
          <a:p>
            <a:pPr marL="285750" indent="-285750">
              <a:buFont typeface="Arial" charset="0"/>
              <a:buChar char="•"/>
            </a:pPr>
            <a:endParaRPr lang="en-US" sz="800" b="1" dirty="0" smtClean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12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Target reorder messaging on Sunday mornings to capture Whale and Guppy activity </a:t>
            </a:r>
          </a:p>
          <a:p>
            <a:pPr marL="457200" indent="-457200">
              <a:buFont typeface="Arial" charset="0"/>
              <a:buChar char="•"/>
            </a:pPr>
            <a:endParaRPr lang="en-US" sz="800" b="1" dirty="0" smtClean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12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Target home essentials/produce recommendations Tues morning for Snap Decision Makers/Ad Hoc Purchasers </a:t>
            </a:r>
            <a:endParaRPr lang="en-US" sz="1200" b="1" dirty="0" smtClean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DBF51-8EDC-BB47-B2CB-76034246C1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24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51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40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97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471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287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439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135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43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302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95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866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862DF-AF2B-3448-8D4B-1791F1DA5E5A}" type="datetimeFigureOut">
              <a:rPr lang="en-US" smtClean="0"/>
              <a:t>8/1/17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C9475-85E5-0647-AE44-C2DAF1C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103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0.0.0.0:8002/" TargetMode="External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0.0.0.0:8000/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624" r="5944"/>
          <a:stretch/>
        </p:blipFill>
        <p:spPr>
          <a:xfrm>
            <a:off x="-74428" y="0"/>
            <a:ext cx="12266428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74428" y="0"/>
            <a:ext cx="12266428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74428" y="2020095"/>
            <a:ext cx="12266428" cy="3255962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2311" y="2001838"/>
            <a:ext cx="70929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Supermarket Sweep  </a:t>
            </a:r>
            <a:endParaRPr lang="en-US" sz="6000" dirty="0">
              <a:solidFill>
                <a:schemeClr val="accent2"/>
              </a:solidFill>
              <a:latin typeface="Typo Round Bold Demo" charset="0"/>
              <a:ea typeface="Typo Round Bold Demo" charset="0"/>
              <a:cs typeface="Typo Round Bold Demo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95182" y="3900804"/>
            <a:ext cx="53272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CLASSIFYING FUTURE </a:t>
            </a:r>
            <a:r>
              <a:rPr lang="en-US" sz="24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INSTACART PURCHASE </a:t>
            </a:r>
            <a:r>
              <a:rPr lang="en-US" sz="24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BEHAVIOR</a:t>
            </a:r>
            <a:endParaRPr lang="en-US" sz="24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77586" y="4783980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Leang </a:t>
            </a:r>
            <a:r>
              <a:rPr lang="en-US" sz="2400" b="1" dirty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C</a:t>
            </a:r>
            <a:r>
              <a:rPr lang="en-US" sz="2400" b="1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haing</a:t>
            </a:r>
            <a:endParaRPr lang="en-US" sz="2400" b="1" dirty="0">
              <a:solidFill>
                <a:schemeClr val="accent2"/>
              </a:solidFill>
              <a:latin typeface="Typo Round Bold Demo" charset="0"/>
              <a:ea typeface="Typo Round Bold Demo" charset="0"/>
              <a:cs typeface="Typo Round Bold Dem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1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50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2020"/>
          <a:stretch/>
        </p:blipFill>
        <p:spPr>
          <a:xfrm>
            <a:off x="4913750" y="1600200"/>
            <a:ext cx="6948698" cy="4927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14400" y="520353"/>
            <a:ext cx="69977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Random Forest </a:t>
            </a:r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Accuracy</a:t>
            </a:r>
            <a:endParaRPr lang="en-US" sz="4800" dirty="0" smtClean="0">
              <a:solidFill>
                <a:schemeClr val="accent2"/>
              </a:solidFill>
              <a:latin typeface="Typo Round Bold Demo" charset="0"/>
              <a:ea typeface="Typo Round Bold Demo" charset="0"/>
              <a:cs typeface="Typo Round Bold Demo" charset="0"/>
            </a:endParaRP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13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4913750" y="1524000"/>
            <a:ext cx="6948698" cy="5003800"/>
            <a:chOff x="4558150" y="1219200"/>
            <a:chExt cx="6948698" cy="50038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t="2273"/>
            <a:stretch/>
          </p:blipFill>
          <p:spPr>
            <a:xfrm>
              <a:off x="4558150" y="1308100"/>
              <a:ext cx="6948698" cy="4914900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5372100" y="1219200"/>
              <a:ext cx="1054100" cy="1016000"/>
            </a:xfrm>
            <a:prstGeom prst="rect">
              <a:avLst/>
            </a:prstGeom>
            <a:noFill/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4400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41726" y="2020332"/>
              <a:ext cx="1054100" cy="1016000"/>
            </a:xfrm>
            <a:prstGeom prst="rect">
              <a:avLst/>
            </a:prstGeom>
            <a:noFill/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44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7099300" y="2820432"/>
              <a:ext cx="1054100" cy="1016000"/>
            </a:xfrm>
            <a:prstGeom prst="rect">
              <a:avLst/>
            </a:prstGeom>
            <a:noFill/>
            <a:ln w="3810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4400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Rectangle 3"/>
          <p:cNvSpPr/>
          <p:nvPr/>
        </p:nvSpPr>
        <p:spPr>
          <a:xfrm>
            <a:off x="914400" y="2325132"/>
            <a:ext cx="3683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Better at predicting high reorder </a:t>
            </a:r>
            <a:r>
              <a:rPr lang="en-US" sz="24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rates (“Whales”, “Guppies”, “Ad Hoc Purchasers”)</a:t>
            </a:r>
            <a:endParaRPr lang="en-US" sz="2400" dirty="0" smtClean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endParaRPr lang="en-US" sz="2400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r>
              <a:rPr lang="en-US" sz="24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Best at predicting “Whales” </a:t>
            </a:r>
          </a:p>
          <a:p>
            <a:endParaRPr lang="en-US" sz="2400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r>
              <a:rPr lang="en-US" sz="24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Worst at predicting </a:t>
            </a:r>
            <a:r>
              <a:rPr lang="en-US" sz="24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“Explorers</a:t>
            </a:r>
            <a:r>
              <a:rPr lang="en-US" sz="24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” </a:t>
            </a:r>
            <a:endParaRPr lang="en-US" sz="2400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14400" y="520353"/>
            <a:ext cx="69977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Random Forest </a:t>
            </a:r>
            <a:r>
              <a:rPr lang="en-US" sz="480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Accuracy</a:t>
            </a:r>
            <a:endParaRPr lang="en-US" sz="4800" dirty="0" smtClean="0">
              <a:solidFill>
                <a:schemeClr val="accent2"/>
              </a:solidFill>
              <a:latin typeface="Typo Round Bold Demo" charset="0"/>
              <a:ea typeface="Typo Round Bold Demo" charset="0"/>
              <a:cs typeface="Typo Round Bold Demo" charset="0"/>
            </a:endParaRP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3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14400" y="520353"/>
            <a:ext cx="84455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What </a:t>
            </a:r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Matters</a:t>
            </a:r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76400" y="1905348"/>
            <a:ext cx="83185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Total </a:t>
            </a: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Products </a:t>
            </a: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Purchased</a:t>
            </a:r>
            <a:r>
              <a:rPr lang="en-US" sz="2800" b="1" dirty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 </a:t>
            </a: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in first 5 orders</a:t>
            </a:r>
            <a:endParaRPr lang="en-US" sz="1400" b="1" dirty="0" smtClean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Log(</a:t>
            </a:r>
            <a:r>
              <a:rPr lang="en-US" sz="2800" b="1" dirty="0" err="1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Avg</a:t>
            </a: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 Cart Size)</a:t>
            </a:r>
            <a:endParaRPr lang="en-US" sz="14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0 Streak </a:t>
            </a:r>
            <a:endParaRPr lang="en-US" sz="2800" b="1" dirty="0" smtClean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Total Reorders</a:t>
            </a: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	</a:t>
            </a:r>
            <a:endParaRPr lang="en-US" sz="14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Order Gap </a:t>
            </a: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Variance</a:t>
            </a:r>
            <a:endParaRPr lang="en-US" sz="14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Average Order Gap  </a:t>
            </a:r>
            <a:endParaRPr lang="en-US" sz="2800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3623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hlinkClick r:id="rId3"/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30400" y="1930400"/>
            <a:ext cx="699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One vs others</a:t>
            </a:r>
            <a:endParaRPr lang="en-US" dirty="0"/>
          </a:p>
        </p:txBody>
      </p:sp>
      <p:pic>
        <p:nvPicPr>
          <p:cNvPr id="2" name="Picture 1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744030"/>
            <a:ext cx="10058400" cy="39287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4400" y="520353"/>
            <a:ext cx="69977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When Matters (Slightly)</a:t>
            </a: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14400" y="520353"/>
            <a:ext cx="699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Summary</a:t>
            </a:r>
            <a:endParaRPr lang="en-US" sz="4800" dirty="0" smtClean="0">
              <a:solidFill>
                <a:schemeClr val="accent2"/>
              </a:solidFill>
              <a:latin typeface="Typo Round Bold Demo" charset="0"/>
              <a:ea typeface="Typo Round Bold Demo" charset="0"/>
              <a:cs typeface="Typo Round Bold Dem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76400" y="1905348"/>
            <a:ext cx="831850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Difficult to predict future behaviors across the board</a:t>
            </a:r>
          </a:p>
          <a:p>
            <a:pPr marL="457200" indent="-457200">
              <a:buFont typeface="Arial" charset="0"/>
              <a:buChar char="•"/>
            </a:pPr>
            <a:endParaRPr lang="en-US" sz="2800" b="1" dirty="0" smtClean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The most loyal of customers are easier to predict because of patterned behaviors</a:t>
            </a:r>
          </a:p>
          <a:p>
            <a:pPr marL="457200" indent="-457200">
              <a:buFont typeface="Arial" charset="0"/>
              <a:buChar char="•"/>
            </a:pPr>
            <a:endParaRPr lang="en-US" sz="2800" b="1" dirty="0" smtClean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Most people purchase items on Monday and Tuesdays during work hours </a:t>
            </a:r>
            <a:r>
              <a:rPr lang="mr-IN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–</a:t>
            </a: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 messaging should heavy up during those periods </a:t>
            </a:r>
          </a:p>
          <a:p>
            <a:pPr marL="457200" indent="-457200">
              <a:buFont typeface="Arial" charset="0"/>
              <a:buChar char="•"/>
            </a:pPr>
            <a:endParaRPr lang="en-US" sz="2800" b="1" dirty="0" smtClean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pPr marL="457200" indent="-457200">
              <a:buFont typeface="Arial" charset="0"/>
              <a:buChar char="•"/>
            </a:pPr>
            <a:endParaRPr lang="en-US" sz="2800" b="1" dirty="0" smtClean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pPr marL="285750" indent="-285750">
              <a:buFont typeface="Arial" charset="0"/>
              <a:buChar char="•"/>
            </a:pPr>
            <a:endParaRPr lang="en-US" sz="14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46487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78287" y="2069680"/>
            <a:ext cx="4035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Checking Out</a:t>
            </a:r>
            <a:endParaRPr lang="en-US" sz="4800" dirty="0" smtClean="0">
              <a:solidFill>
                <a:schemeClr val="accent2"/>
              </a:solidFill>
              <a:latin typeface="Typo Round Bold Demo" charset="0"/>
              <a:ea typeface="Typo Round Bold Demo" charset="0"/>
              <a:cs typeface="Typo Round Bold Dem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006870" y="4970356"/>
            <a:ext cx="41782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accent6"/>
                </a:solidFill>
              </a:rPr>
              <a:t>Email: </a:t>
            </a:r>
            <a:r>
              <a:rPr lang="en-US" dirty="0" err="1" smtClean="0">
                <a:solidFill>
                  <a:schemeClr val="accent6"/>
                </a:solidFill>
              </a:rPr>
              <a:t>leang.chaing@gmail.com</a:t>
            </a:r>
            <a:endParaRPr lang="en-US" dirty="0" smtClean="0">
              <a:solidFill>
                <a:schemeClr val="accent6"/>
              </a:solidFill>
            </a:endParaRPr>
          </a:p>
          <a:p>
            <a:pPr algn="ctr"/>
            <a:r>
              <a:rPr lang="en-US" dirty="0" err="1" smtClean="0">
                <a:solidFill>
                  <a:schemeClr val="accent6"/>
                </a:solidFill>
              </a:rPr>
              <a:t>Github</a:t>
            </a:r>
            <a:r>
              <a:rPr lang="en-US" dirty="0" smtClean="0">
                <a:solidFill>
                  <a:schemeClr val="accent6"/>
                </a:solidFill>
              </a:rPr>
              <a:t>: https</a:t>
            </a:r>
            <a:r>
              <a:rPr lang="en-US" dirty="0">
                <a:solidFill>
                  <a:schemeClr val="accent6"/>
                </a:solidFill>
              </a:rPr>
              <a:t>://</a:t>
            </a:r>
            <a:r>
              <a:rPr lang="en-US" dirty="0" err="1" smtClean="0">
                <a:solidFill>
                  <a:schemeClr val="accent6"/>
                </a:solidFill>
              </a:rPr>
              <a:t>github.com</a:t>
            </a:r>
            <a:r>
              <a:rPr lang="en-US" dirty="0" smtClean="0">
                <a:solidFill>
                  <a:schemeClr val="accent6"/>
                </a:solidFill>
              </a:rPr>
              <a:t>/</a:t>
            </a:r>
            <a:r>
              <a:rPr lang="en-US" dirty="0" err="1" smtClean="0">
                <a:solidFill>
                  <a:schemeClr val="accent6"/>
                </a:solidFill>
              </a:rPr>
              <a:t>leangdamang</a:t>
            </a:r>
            <a:r>
              <a:rPr lang="en-US" dirty="0" smtClean="0">
                <a:solidFill>
                  <a:schemeClr val="accent6"/>
                </a:solidFill>
              </a:rPr>
              <a:t>/</a:t>
            </a:r>
            <a:endParaRPr lang="en-US" dirty="0">
              <a:solidFill>
                <a:schemeClr val="accent6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68421" y1="12968" x2="68421" y2="12968"/>
                        <a14:foregroundMark x1="79532" y1="35159" x2="79532" y2="351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22900" y="3193572"/>
            <a:ext cx="1346200" cy="136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67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4375" b="1125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520353"/>
            <a:ext cx="69977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End Goal </a:t>
            </a: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590675" y="2425700"/>
            <a:ext cx="90106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Leverage purchase behavior data of the first 5 orders to predict future cart size and reorder rates.</a:t>
            </a: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4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solidFill>
                <a:schemeClr val="tx1"/>
              </a:solidFill>
            </a:endParaRP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088336520"/>
              </p:ext>
            </p:extLst>
          </p:nvPr>
        </p:nvGraphicFramePr>
        <p:xfrm>
          <a:off x="2324100" y="1434068"/>
          <a:ext cx="7543800" cy="48810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607300" y="6372535"/>
            <a:ext cx="2019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&lt;6.5 items per cart</a:t>
            </a:r>
            <a:endParaRPr lang="en-US" b="1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03500" y="6372535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&gt;11.5 items per cart</a:t>
            </a:r>
            <a:endParaRPr lang="en-US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867900" y="1905348"/>
            <a:ext cx="201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&gt;= 1/2 of items previously ordered</a:t>
            </a:r>
            <a:endParaRPr lang="en-US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67900" y="4393701"/>
            <a:ext cx="201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&lt; 1/2 of items previously ordered</a:t>
            </a:r>
            <a:endParaRPr lang="en-US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14400" y="520353"/>
            <a:ext cx="69977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Personas</a:t>
            </a: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97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hlinkClick r:id="rId3"/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520353"/>
            <a:ext cx="416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Glut of Data</a:t>
            </a:r>
            <a:endParaRPr lang="en-US" dirty="0"/>
          </a:p>
        </p:txBody>
      </p:sp>
      <p:pic>
        <p:nvPicPr>
          <p:cNvPr id="2" name="Picture 1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136" y="0"/>
            <a:ext cx="6850864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4400" y="1871703"/>
            <a:ext cx="40767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Departments: 28</a:t>
            </a:r>
          </a:p>
          <a:p>
            <a:r>
              <a:rPr lang="en-US" sz="28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Aisles: 134</a:t>
            </a:r>
          </a:p>
          <a:p>
            <a:r>
              <a:rPr lang="en-US" sz="28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Products: 49,688</a:t>
            </a:r>
          </a:p>
          <a:p>
            <a:endParaRPr lang="en-US" sz="2800" dirty="0" smtClean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r>
              <a:rPr lang="en-US" sz="28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Users: 200K+</a:t>
            </a:r>
            <a:endParaRPr lang="en-US" sz="2800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r>
              <a:rPr lang="en-US" sz="28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Orders: 3MM+ </a:t>
            </a:r>
          </a:p>
          <a:p>
            <a:endParaRPr lang="en-US" sz="2800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r>
              <a:rPr lang="en-US" sz="28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Source: </a:t>
            </a:r>
            <a:r>
              <a:rPr lang="en-US" sz="2800" dirty="0" err="1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Instacart</a:t>
            </a:r>
            <a:r>
              <a:rPr lang="en-US" sz="28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 (</a:t>
            </a:r>
            <a:r>
              <a:rPr lang="en-US" sz="2800" dirty="0" err="1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Kaggle</a:t>
            </a:r>
            <a:r>
              <a:rPr lang="en-US" sz="2800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)</a:t>
            </a:r>
            <a:endParaRPr lang="en-US" sz="2800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6653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2600" y="1892996"/>
            <a:ext cx="407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Logistic Regression: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Accuracy: 52.1%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Precision: 51%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Recall: 52%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F1: </a:t>
            </a:r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51%</a:t>
            </a:r>
            <a:endParaRPr lang="en-US" sz="28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37562" y="4389023"/>
            <a:ext cx="407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err="1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AdaBoost</a:t>
            </a:r>
            <a:r>
              <a:rPr lang="en-US" sz="2800" b="1" u="sng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 Classifier: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Accuracy: 45.6%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Precision: 50%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Recall: 51%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F1: 51%</a:t>
            </a:r>
            <a:endParaRPr lang="en-US" sz="28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82600" y="4389023"/>
            <a:ext cx="52308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Gradient Boosting Classifier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Accuracy: 42.1%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Precision: 51%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Recall: 52%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F1: 51%</a:t>
            </a:r>
            <a:endParaRPr lang="en-US" sz="28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98950" y="1905348"/>
            <a:ext cx="407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Random Forest Classifier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Accuracy: 52.1%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Precision: 51%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Recall: 52%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F1: 51%</a:t>
            </a:r>
            <a:endParaRPr lang="en-US" sz="28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47100" y="1892995"/>
            <a:ext cx="407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Naïve Bayes: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Accuracy: 43.3%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Precision: 45%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Recall: 43%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F1: 44%</a:t>
            </a:r>
            <a:endParaRPr lang="en-US" sz="28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4400" y="520353"/>
            <a:ext cx="69977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Testing Logs </a:t>
            </a:r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+ Trees</a:t>
            </a:r>
            <a:endParaRPr lang="en-US" sz="4800" dirty="0" smtClean="0">
              <a:solidFill>
                <a:schemeClr val="accent2"/>
              </a:solidFill>
              <a:latin typeface="Typo Round Bold Demo" charset="0"/>
              <a:ea typeface="Typo Round Bold Demo" charset="0"/>
              <a:cs typeface="Typo Round Bold Demo" charset="0"/>
            </a:endParaRP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9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2600" y="1892996"/>
            <a:ext cx="407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Logistic Regression:</a:t>
            </a:r>
          </a:p>
          <a:p>
            <a:r>
              <a:rPr lang="en-US" sz="2800" b="1" dirty="0" smtClean="0">
                <a:solidFill>
                  <a:schemeClr val="accent2"/>
                </a:solidFill>
                <a:latin typeface="Songti TC" charset="-120"/>
                <a:ea typeface="Songti TC" charset="-120"/>
                <a:cs typeface="Songti TC" charset="-120"/>
              </a:rPr>
              <a:t>Accuracy: </a:t>
            </a:r>
            <a:r>
              <a:rPr lang="en-US" sz="2800" b="1" dirty="0" smtClean="0">
                <a:solidFill>
                  <a:schemeClr val="accent2"/>
                </a:solidFill>
                <a:latin typeface="Songti TC" charset="-120"/>
                <a:ea typeface="Songti TC" charset="-120"/>
                <a:cs typeface="Songti TC" charset="-120"/>
              </a:rPr>
              <a:t>52.1%</a:t>
            </a:r>
            <a:endParaRPr lang="en-US" sz="2800" b="1" dirty="0" smtClean="0">
              <a:solidFill>
                <a:schemeClr val="accent2"/>
              </a:solidFill>
              <a:latin typeface="Songti TC" charset="-120"/>
              <a:ea typeface="Songti TC" charset="-120"/>
              <a:cs typeface="Songti TC" charset="-120"/>
            </a:endParaRP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Precision: 51%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Recall: 52%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F1: 50%</a:t>
            </a:r>
            <a:endParaRPr lang="en-US" sz="28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37562" y="4389023"/>
            <a:ext cx="407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err="1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AdaBoost</a:t>
            </a:r>
            <a:r>
              <a:rPr lang="en-US" sz="2800" b="1" u="sng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 Classifier: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Accuracy: 45.6%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Precision: 50%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Recall: 51%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F1: 51%</a:t>
            </a:r>
            <a:endParaRPr lang="en-US" sz="28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82600" y="4389023"/>
            <a:ext cx="52308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Gradient Boosting Classifier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Accuracy: 42.1%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Precision: 51%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Recall: 52%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F1: 51%</a:t>
            </a:r>
            <a:endParaRPr lang="en-US" sz="28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98950" y="1905348"/>
            <a:ext cx="407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Random Forest Classifier</a:t>
            </a:r>
          </a:p>
          <a:p>
            <a:r>
              <a:rPr lang="en-US" sz="2800" b="1" dirty="0" smtClean="0">
                <a:solidFill>
                  <a:schemeClr val="accent2"/>
                </a:solidFill>
                <a:latin typeface="Songti TC" charset="-120"/>
                <a:ea typeface="Songti TC" charset="-120"/>
                <a:cs typeface="Songti TC" charset="-120"/>
              </a:rPr>
              <a:t>Accuracy: 52.1%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Precision: 51%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Recall: 52%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F1: 51%</a:t>
            </a:r>
            <a:endParaRPr lang="en-US" sz="28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47100" y="1892995"/>
            <a:ext cx="4076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Naïve Bayes: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Accuracy: 43.3%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Precision: 45%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Recall: 43%</a:t>
            </a:r>
          </a:p>
          <a:p>
            <a:r>
              <a:rPr lang="en-US" sz="2800" b="1" dirty="0" smtClean="0">
                <a:solidFill>
                  <a:schemeClr val="accent6"/>
                </a:solidFill>
                <a:latin typeface="Songti TC" charset="-120"/>
                <a:ea typeface="Songti TC" charset="-120"/>
                <a:cs typeface="Songti TC" charset="-120"/>
              </a:rPr>
              <a:t>F1: 44%</a:t>
            </a:r>
            <a:endParaRPr lang="en-US" sz="2800" b="1" dirty="0">
              <a:solidFill>
                <a:schemeClr val="accent6"/>
              </a:solidFill>
              <a:latin typeface="Songti TC" charset="-120"/>
              <a:ea typeface="Songti TC" charset="-120"/>
              <a:cs typeface="Songti TC" charset="-12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4400" y="520353"/>
            <a:ext cx="69977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Testing Logs </a:t>
            </a:r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+ Trees</a:t>
            </a:r>
            <a:endParaRPr lang="en-US" sz="4800" dirty="0" smtClean="0">
              <a:solidFill>
                <a:schemeClr val="accent2"/>
              </a:solidFill>
              <a:latin typeface="Typo Round Bold Demo" charset="0"/>
              <a:ea typeface="Typo Round Bold Demo" charset="0"/>
              <a:cs typeface="Typo Round Bold Demo" charset="0"/>
            </a:endParaRP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000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520353"/>
            <a:ext cx="69977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Logistic Regression</a:t>
            </a: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89204"/>
              </p:ext>
            </p:extLst>
          </p:nvPr>
        </p:nvGraphicFramePr>
        <p:xfrm>
          <a:off x="1520825" y="2365265"/>
          <a:ext cx="9150350" cy="400518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32250"/>
                <a:gridCol w="1739900"/>
                <a:gridCol w="1727200"/>
                <a:gridCol w="1651000"/>
              </a:tblGrid>
              <a:tr h="37403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Class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Precision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Recall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F1-Score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Large Carts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65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.76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.70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Medium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42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48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45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Small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.59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65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.62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Low Reorder Rates/ Large Carts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.39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.16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23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Low Reorder Rates/ Medium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.36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35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35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Small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48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.27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34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488256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Average Score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51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.52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51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7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520353"/>
            <a:ext cx="69977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Random Forests</a:t>
            </a: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5394698"/>
              </p:ext>
            </p:extLst>
          </p:nvPr>
        </p:nvGraphicFramePr>
        <p:xfrm>
          <a:off x="1520825" y="2365265"/>
          <a:ext cx="9150350" cy="400518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32250"/>
                <a:gridCol w="1739900"/>
                <a:gridCol w="1727200"/>
                <a:gridCol w="1651000"/>
              </a:tblGrid>
              <a:tr h="37403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Class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Precision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Recall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F1-Score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Large Carts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.64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.76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.70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Medium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.43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.49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.46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Small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.59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.65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.62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Low Reorder Rates/ Large Carts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.38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.19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.25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Low Reorder Rates/ Medium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.36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.37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.36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Small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.47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.27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.35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488256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Average Score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.51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.52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.51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475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9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14400" y="520353"/>
            <a:ext cx="84455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Classifier Salad </a:t>
            </a:r>
            <a:r>
              <a:rPr lang="mr-IN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–</a:t>
            </a:r>
            <a:r>
              <a:rPr lang="en-US" sz="4800" dirty="0" smtClean="0">
                <a:solidFill>
                  <a:schemeClr val="accent2"/>
                </a:solidFill>
                <a:latin typeface="Typo Round Bold Demo" charset="0"/>
                <a:ea typeface="Typo Round Bold Demo" charset="0"/>
                <a:cs typeface="Typo Round Bold Demo" charset="0"/>
              </a:rPr>
              <a:t> Tossing It All Together</a:t>
            </a: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8758313"/>
              </p:ext>
            </p:extLst>
          </p:nvPr>
        </p:nvGraphicFramePr>
        <p:xfrm>
          <a:off x="1520825" y="2365265"/>
          <a:ext cx="9150350" cy="400518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32250"/>
                <a:gridCol w="1739900"/>
                <a:gridCol w="1727200"/>
                <a:gridCol w="1651000"/>
              </a:tblGrid>
              <a:tr h="37403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Class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Precision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Recall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F1-Score</a:t>
                      </a:r>
                      <a:endParaRPr lang="en-US" b="1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Large Carts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64</a:t>
                      </a:r>
                      <a:endParaRPr lang="en-US" b="0" i="0" dirty="0">
                        <a:solidFill>
                          <a:schemeClr val="tx1"/>
                        </a:solidFill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solidFill>
                            <a:schemeClr val="accent6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solidFill>
                            <a:schemeClr val="accent6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77</a:t>
                      </a:r>
                      <a:endParaRPr lang="en-US" b="0" i="0" dirty="0">
                        <a:solidFill>
                          <a:schemeClr val="accent6"/>
                        </a:solidFill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.70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Medium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.43</a:t>
                      </a:r>
                      <a:endParaRPr lang="en-US" b="0" i="0" dirty="0">
                        <a:solidFill>
                          <a:schemeClr val="tx1"/>
                        </a:solidFill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solidFill>
                            <a:srgbClr val="C00000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solidFill>
                            <a:srgbClr val="C00000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48</a:t>
                      </a:r>
                      <a:endParaRPr lang="en-US" b="0" i="0" dirty="0">
                        <a:solidFill>
                          <a:srgbClr val="C00000"/>
                        </a:solidFill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.45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Small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.59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solidFill>
                            <a:schemeClr val="accent6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.66</a:t>
                      </a:r>
                      <a:endParaRPr lang="en-US" b="0" i="0" dirty="0">
                        <a:solidFill>
                          <a:schemeClr val="accent6"/>
                        </a:solidFill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63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Low Reorder Rates/ Large Carts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solidFill>
                            <a:srgbClr val="C00000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solidFill>
                            <a:srgbClr val="C00000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37</a:t>
                      </a:r>
                      <a:endParaRPr lang="en-US" b="0" i="0" dirty="0">
                        <a:solidFill>
                          <a:srgbClr val="C00000"/>
                        </a:solidFill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solidFill>
                            <a:srgbClr val="C00000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.18</a:t>
                      </a:r>
                      <a:endParaRPr lang="en-US" b="0" i="0" dirty="0">
                        <a:solidFill>
                          <a:srgbClr val="C00000"/>
                        </a:solidFill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24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Low Reorder Rates/ Medium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36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solidFill>
                            <a:srgbClr val="C00000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solidFill>
                            <a:srgbClr val="C00000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34</a:t>
                      </a:r>
                      <a:endParaRPr lang="en-US" b="0" i="0" dirty="0">
                        <a:solidFill>
                          <a:srgbClr val="C00000"/>
                        </a:solidFill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34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488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High Reorder Rates/ Small Carts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solidFill>
                            <a:schemeClr val="accent6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solidFill>
                            <a:schemeClr val="accent6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48</a:t>
                      </a:r>
                      <a:endParaRPr lang="en-US" b="0" i="0" dirty="0">
                        <a:solidFill>
                          <a:schemeClr val="accent6"/>
                        </a:solidFill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Songti TC" charset="-120"/>
                          <a:ea typeface="Songti TC" charset="-120"/>
                          <a:cs typeface="Songti TC" charset="-120"/>
                        </a:rPr>
                        <a:t>27</a:t>
                      </a:r>
                      <a:endParaRPr lang="en-US" b="0" i="0" dirty="0">
                        <a:solidFill>
                          <a:schemeClr val="tx1"/>
                        </a:solidFill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35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800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488256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Average Score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.51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.52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.</a:t>
                      </a:r>
                      <a:r>
                        <a:rPr lang="en-US" b="0" i="0" dirty="0" smtClean="0">
                          <a:latin typeface="Songti TC" charset="-120"/>
                          <a:ea typeface="Songti TC" charset="-120"/>
                          <a:cs typeface="Songti TC" charset="-120"/>
                        </a:rPr>
                        <a:t>51</a:t>
                      </a:r>
                      <a:endParaRPr lang="en-US" b="0" i="0" dirty="0">
                        <a:latin typeface="Songti TC" charset="-120"/>
                        <a:ea typeface="Songti TC" charset="-120"/>
                        <a:cs typeface="Songti TC" charset="-12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565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>
            <a:alpha val="49000"/>
          </a:schemeClr>
        </a:solidFill>
        <a:ln>
          <a:solidFill>
            <a:schemeClr val="bg2"/>
          </a:solidFill>
        </a:ln>
      </a:spPr>
      <a:bodyPr rtlCol="0" anchor="ctr"/>
      <a:lstStyle>
        <a:defPPr algn="ctr">
          <a:defRPr sz="44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1877</TotalTime>
  <Words>878</Words>
  <Application>Microsoft Macintosh PowerPoint</Application>
  <PresentationFormat>Widescreen</PresentationFormat>
  <Paragraphs>256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Calibri Light</vt:lpstr>
      <vt:lpstr>Mangal</vt:lpstr>
      <vt:lpstr>Songti TC</vt:lpstr>
      <vt:lpstr>Typo Round Bold Demo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Leang Chaing</dc:creator>
  <cp:lastModifiedBy>Leang Chaing</cp:lastModifiedBy>
  <cp:revision>37</cp:revision>
  <dcterms:created xsi:type="dcterms:W3CDTF">2017-07-31T14:33:02Z</dcterms:created>
  <dcterms:modified xsi:type="dcterms:W3CDTF">2017-08-01T22:02:31Z</dcterms:modified>
</cp:coreProperties>
</file>

<file path=docProps/thumbnail.jpeg>
</file>